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69" r:id="rId4"/>
    <p:sldId id="270" r:id="rId5"/>
    <p:sldId id="267" r:id="rId6"/>
    <p:sldId id="258" r:id="rId7"/>
    <p:sldId id="271" r:id="rId8"/>
    <p:sldId id="283" r:id="rId9"/>
    <p:sldId id="266" r:id="rId10"/>
    <p:sldId id="265" r:id="rId11"/>
    <p:sldId id="259" r:id="rId12"/>
    <p:sldId id="264" r:id="rId13"/>
    <p:sldId id="260" r:id="rId14"/>
    <p:sldId id="261" r:id="rId15"/>
    <p:sldId id="272" r:id="rId16"/>
    <p:sldId id="282" r:id="rId17"/>
    <p:sldId id="275" r:id="rId18"/>
    <p:sldId id="280" r:id="rId19"/>
    <p:sldId id="281" r:id="rId20"/>
    <p:sldId id="268" r:id="rId21"/>
    <p:sldId id="262" r:id="rId22"/>
    <p:sldId id="273" r:id="rId23"/>
    <p:sldId id="274" r:id="rId24"/>
    <p:sldId id="276" r:id="rId25"/>
    <p:sldId id="277" r:id="rId26"/>
    <p:sldId id="279" r:id="rId27"/>
    <p:sldId id="26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902FB-E7A7-4B51-B0F4-147540855887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59BBF-E4E1-47BE-B0EC-C66F6CA2C81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59BBF-E4E1-47BE-B0EC-C66F6CA2C81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59BBF-E4E1-47BE-B0EC-C66F6CA2C81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59BBF-E4E1-47BE-B0EC-C66F6CA2C81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59BBF-E4E1-47BE-B0EC-C66F6CA2C81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59BBF-E4E1-47BE-B0EC-C66F6CA2C81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59BBF-E4E1-47BE-B0EC-C66F6CA2C81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59BBF-E4E1-47BE-B0EC-C66F6CA2C81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59BBF-E4E1-47BE-B0EC-C66F6CA2C81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E10C2EE-377C-4610-83CD-66DA06BFB5CF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EB9D9E8-3742-49FB-AF3C-FDD930921D4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Hilanne%20Simon\Documents\9%20grade\Physical%20Science\chapter%203%20test%20science.pptx%23-1,8,Diapositiva%208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Hilanne%20Simon\Documents\9%20grade\Physical%20Science\chapter%203%20test%20science.pptx%23-1,8,Diapositiva%208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Hilanne%20Simon\Documents\9%20grade\Physical%20Science\chapter%203%20test%20science.pptx%23-1,8,Diapositiva%208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Hilanne%20Simon\Documents\9%20grade\Physical%20Science\chapter%203%20test%20science.pptx%23-1,13,Diapositiva%2013" TargetMode="External"/><Relationship Id="rId2" Type="http://schemas.openxmlformats.org/officeDocument/2006/relationships/hyperlink" Target="file:///C:\Users\Hilanne%20Simon\Documents\9%20grade\Physical%20Science\chapter%203%20test%20science.pptx%23-1,10,Diapositiva%201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C:\Users\Hilanne%20Simon\Documents\9%20grade\Physical%20Science\chapter%203%20test%20science.pptx%23-1,9,Diapositiva%209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Hilanne%20Simon\Documents\9%20grade\Physical%20Science\chapter%203%20test%20science.pptx%23-1,8,Diapositiva%20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143000"/>
            <a:ext cx="8382000" cy="1676400"/>
          </a:xfrm>
        </p:spPr>
        <p:txBody>
          <a:bodyPr/>
          <a:lstStyle/>
          <a:p>
            <a:r>
              <a:rPr lang="en-US" b="1" dirty="0" smtClean="0"/>
              <a:t>Chapter 3</a:t>
            </a:r>
            <a:br>
              <a:rPr lang="en-US" b="1" dirty="0" smtClean="0"/>
            </a:br>
            <a:r>
              <a:rPr lang="en-US" b="1" dirty="0" smtClean="0"/>
              <a:t>Solids, Liquids, and Gases</a:t>
            </a:r>
            <a:endParaRPr lang="en-US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9800"/>
          </a:xfrm>
        </p:spPr>
        <p:txBody>
          <a:bodyPr>
            <a:normAutofit/>
          </a:bodyPr>
          <a:lstStyle/>
          <a:p>
            <a:r>
              <a:rPr lang="en-US" b="1" dirty="0" smtClean="0"/>
              <a:t>By: Eduardo Torres</a:t>
            </a:r>
          </a:p>
          <a:p>
            <a:r>
              <a:rPr lang="en-US" b="1" dirty="0" smtClean="0"/>
              <a:t>Hilanne Simón</a:t>
            </a:r>
          </a:p>
          <a:p>
            <a:r>
              <a:rPr lang="en-US" b="1" dirty="0" smtClean="0"/>
              <a:t>Rafael Villeda</a:t>
            </a:r>
          </a:p>
          <a:p>
            <a:r>
              <a:rPr lang="en-US" b="1" dirty="0" smtClean="0"/>
              <a:t>Carolina Bendeck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papa\Pictures\2009-10-26\002.jpg"/>
          <p:cNvPicPr>
            <a:picLocks noChangeAspect="1" noChangeArrowheads="1"/>
          </p:cNvPicPr>
          <p:nvPr/>
        </p:nvPicPr>
        <p:blipFill>
          <a:blip r:embed="rId2" cstate="print"/>
          <a:srcRect t="1946"/>
          <a:stretch>
            <a:fillRect/>
          </a:stretch>
        </p:blipFill>
        <p:spPr bwMode="auto">
          <a:xfrm>
            <a:off x="914400" y="228600"/>
            <a:ext cx="4267200" cy="61442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2 CuadroTexto"/>
          <p:cNvSpPr txBox="1"/>
          <p:nvPr/>
        </p:nvSpPr>
        <p:spPr>
          <a:xfrm>
            <a:off x="5867400" y="381000"/>
            <a:ext cx="274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4400" b="1" dirty="0" smtClean="0"/>
              <a:t>FREEZING</a:t>
            </a:r>
            <a:endParaRPr lang="es-HN" sz="4400" b="1" dirty="0"/>
          </a:p>
        </p:txBody>
      </p:sp>
      <p:sp>
        <p:nvSpPr>
          <p:cNvPr id="4" name="3 Marco"/>
          <p:cNvSpPr/>
          <p:nvPr/>
        </p:nvSpPr>
        <p:spPr>
          <a:xfrm>
            <a:off x="5638800" y="1143000"/>
            <a:ext cx="3505200" cy="5562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sz="2400" dirty="0">
              <a:solidFill>
                <a:schemeClr val="tx1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324600" y="1600200"/>
            <a:ext cx="2209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u="sng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24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hanges</a:t>
            </a:r>
            <a:r>
              <a:rPr kumimoji="0" lang="en-US" sz="2400" b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between liquid and solid:</a:t>
            </a:r>
            <a:endParaRPr kumimoji="0" lang="es-HN" sz="2400" b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At its freezing temperature, the particles of a liquid are moving so slowly that they began to form regular patterns.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Flecha izquierda">
            <a:hlinkClick r:id="rId3" action="ppaction://hlinkpres?slideindex=8&amp;slidetitle=Diapositiva 8"/>
          </p:cNvPr>
          <p:cNvSpPr/>
          <p:nvPr/>
        </p:nvSpPr>
        <p:spPr>
          <a:xfrm>
            <a:off x="8153400" y="6248400"/>
            <a:ext cx="838200" cy="609600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pa\Pictures\2009-10-26\0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333" b="1667"/>
          <a:stretch>
            <a:fillRect/>
          </a:stretch>
        </p:blipFill>
        <p:spPr bwMode="auto">
          <a:xfrm>
            <a:off x="533400" y="457200"/>
            <a:ext cx="4495800" cy="58789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3 CuadroTexto"/>
          <p:cNvSpPr txBox="1"/>
          <p:nvPr/>
        </p:nvSpPr>
        <p:spPr>
          <a:xfrm>
            <a:off x="609600" y="0"/>
            <a:ext cx="434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2800" b="1" dirty="0" smtClean="0"/>
              <a:t>EVAPORATION </a:t>
            </a:r>
          </a:p>
          <a:p>
            <a:pPr algn="ctr"/>
            <a:r>
              <a:rPr lang="es-HN" sz="2800" b="1" dirty="0" smtClean="0"/>
              <a:t>VS. </a:t>
            </a:r>
          </a:p>
          <a:p>
            <a:pPr algn="ctr"/>
            <a:r>
              <a:rPr lang="es-HN" sz="2800" b="1" dirty="0" smtClean="0"/>
              <a:t>BOILING</a:t>
            </a:r>
            <a:endParaRPr lang="es-HN" sz="2800" b="1" dirty="0"/>
          </a:p>
        </p:txBody>
      </p:sp>
      <p:sp>
        <p:nvSpPr>
          <p:cNvPr id="5" name="4 Marco"/>
          <p:cNvSpPr/>
          <p:nvPr/>
        </p:nvSpPr>
        <p:spPr>
          <a:xfrm>
            <a:off x="5410200" y="457200"/>
            <a:ext cx="3505200" cy="5562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sz="2400" dirty="0">
              <a:solidFill>
                <a:schemeClr val="tx1"/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096000" y="914400"/>
            <a:ext cx="22098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Changes between liquid and gas:</a:t>
            </a:r>
            <a:endParaRPr kumimoji="0" lang="es-HN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Vaporization takes place when the particles in a liquid gain enough energy to form a gas.</a:t>
            </a:r>
            <a:endParaRPr kumimoji="0" lang="es-H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Boiling point and air pressure: </a:t>
            </a:r>
            <a:endParaRPr kumimoji="0" lang="es-HN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boiling point of a substance depends on the pressure of the air above it.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Flecha izquierda">
            <a:hlinkClick r:id="rId4" action="ppaction://hlinkpres?slideindex=8&amp;slidetitle=Diapositiva 8"/>
          </p:cNvPr>
          <p:cNvSpPr/>
          <p:nvPr/>
        </p:nvSpPr>
        <p:spPr>
          <a:xfrm>
            <a:off x="8153400" y="6248400"/>
            <a:ext cx="838200" cy="609600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papa\Pictures\2009-10-26\004.jpg"/>
          <p:cNvPicPr>
            <a:picLocks noChangeAspect="1" noChangeArrowheads="1"/>
          </p:cNvPicPr>
          <p:nvPr/>
        </p:nvPicPr>
        <p:blipFill>
          <a:blip r:embed="rId2" cstate="print"/>
          <a:srcRect t="5431" r="4336" b="560"/>
          <a:stretch>
            <a:fillRect/>
          </a:stretch>
        </p:blipFill>
        <p:spPr bwMode="auto">
          <a:xfrm>
            <a:off x="457200" y="228600"/>
            <a:ext cx="3962400" cy="6400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3 CuadroTexto"/>
          <p:cNvSpPr txBox="1"/>
          <p:nvPr/>
        </p:nvSpPr>
        <p:spPr>
          <a:xfrm>
            <a:off x="5105400" y="30480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3200" b="1" dirty="0" smtClean="0"/>
              <a:t>CONDENSATION</a:t>
            </a:r>
            <a:r>
              <a:rPr lang="es-HN" sz="2400" b="1" dirty="0" smtClean="0"/>
              <a:t> </a:t>
            </a:r>
            <a:endParaRPr lang="es-HN" sz="2400" b="1" dirty="0"/>
          </a:p>
        </p:txBody>
      </p:sp>
      <p:sp>
        <p:nvSpPr>
          <p:cNvPr id="5" name="4 Marco"/>
          <p:cNvSpPr/>
          <p:nvPr/>
        </p:nvSpPr>
        <p:spPr>
          <a:xfrm>
            <a:off x="5257800" y="914400"/>
            <a:ext cx="3505200" cy="5562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sz="2400" dirty="0">
              <a:solidFill>
                <a:schemeClr val="tx1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943600" y="1981200"/>
            <a:ext cx="2133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Condensation occurs when particles in a gas lose enough thermal energy to form a liquid.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apa\Pictures\2009-10-26\0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588" t="3333" b="3333"/>
          <a:stretch>
            <a:fillRect/>
          </a:stretch>
        </p:blipFill>
        <p:spPr bwMode="auto">
          <a:xfrm>
            <a:off x="381000" y="381000"/>
            <a:ext cx="4572000" cy="615613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3 CuadroTexto"/>
          <p:cNvSpPr txBox="1"/>
          <p:nvPr/>
        </p:nvSpPr>
        <p:spPr>
          <a:xfrm>
            <a:off x="5181600" y="22860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4400" b="1" dirty="0" smtClean="0"/>
              <a:t>SUBLIMATION</a:t>
            </a:r>
            <a:r>
              <a:rPr lang="es-HN" sz="2000" b="1" dirty="0" smtClean="0"/>
              <a:t> </a:t>
            </a:r>
            <a:endParaRPr lang="es-HN" sz="2000" b="1" dirty="0"/>
          </a:p>
        </p:txBody>
      </p:sp>
      <p:sp>
        <p:nvSpPr>
          <p:cNvPr id="5" name="4 Marco"/>
          <p:cNvSpPr/>
          <p:nvPr/>
        </p:nvSpPr>
        <p:spPr>
          <a:xfrm>
            <a:off x="5257800" y="914400"/>
            <a:ext cx="3505200" cy="5562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sz="2400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943600" y="1066800"/>
            <a:ext cx="2133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HN" sz="2400" u="sng" dirty="0" smtClean="0">
              <a:latin typeface="Calibri" pitchFamily="34" charset="0"/>
            </a:endParaRPr>
          </a:p>
          <a:p>
            <a:pPr lvl="0" algn="ctr"/>
            <a:r>
              <a:rPr lang="en-US" sz="2400" u="sng" dirty="0" smtClean="0">
                <a:latin typeface="Calibri" pitchFamily="34" charset="0"/>
              </a:rPr>
              <a:t>Changes Between solid and gas:</a:t>
            </a:r>
          </a:p>
          <a:p>
            <a:pPr algn="ctr"/>
            <a:r>
              <a:rPr lang="en-US" sz="2400" dirty="0" smtClean="0">
                <a:latin typeface="Calibri" pitchFamily="34" charset="0"/>
              </a:rPr>
              <a:t>During sublimation particles of a solid do not pass through the liquid state as they form a gas.</a:t>
            </a:r>
            <a:endParaRPr lang="es-HN" sz="2400" dirty="0">
              <a:latin typeface="Calibri" pitchFamily="34" charset="0"/>
            </a:endParaRPr>
          </a:p>
        </p:txBody>
      </p:sp>
      <p:sp>
        <p:nvSpPr>
          <p:cNvPr id="7" name="6 Flecha izquierda">
            <a:hlinkClick r:id="rId4" action="ppaction://hlinkpres?slideindex=8&amp;slidetitle=Diapositiva 8"/>
          </p:cNvPr>
          <p:cNvSpPr/>
          <p:nvPr/>
        </p:nvSpPr>
        <p:spPr>
          <a:xfrm>
            <a:off x="8153400" y="6248400"/>
            <a:ext cx="838200" cy="609600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3161506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/>
              <a:t>Section 3: </a:t>
            </a:r>
            <a:br>
              <a:rPr lang="en-US" sz="8000" b="1" dirty="0" smtClean="0"/>
            </a:br>
            <a:r>
              <a:rPr lang="en-US" sz="8000" b="1" dirty="0" smtClean="0"/>
              <a:t>Gas behavior</a:t>
            </a:r>
            <a:endParaRPr lang="en-US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Measuring Gases</a:t>
            </a:r>
            <a:endParaRPr lang="en-US" sz="6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When working with gas, it is important to know its volume, temperature, and pressure. 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Volume:</a:t>
            </a:r>
          </a:p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Volume can be measured in volume cm3 and cm2 and in liters (L) and milliliters (ML).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Temperature: </a:t>
            </a:r>
          </a:p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A measurement in degrees Celsius or in degrees Fahrenheit.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Changes in Pressure:</a:t>
            </a:r>
            <a:endParaRPr lang="es-HN" u="sng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The pressure of gas is the force of its outward push.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Pressure is equal to force over area.</a:t>
            </a:r>
          </a:p>
          <a:p>
            <a:pPr lv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Pressure= Force 	</a:t>
            </a:r>
          </a:p>
          <a:p>
            <a:pPr lv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          Area	</a:t>
            </a:r>
            <a:r>
              <a:rPr lang="en-US" dirty="0" smtClean="0"/>
              <a:t>							</a:t>
            </a:r>
            <a:endParaRPr lang="es-HN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2209800" y="5867400"/>
            <a:ext cx="76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b="1" dirty="0" smtClean="0"/>
              <a:t>Boyle’s and Charles’s Laws:</a:t>
            </a:r>
            <a:endParaRPr lang="en-US" sz="6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Pressure and Volume= Boyle’s Law: He found out that when the pressure of a gas at constant temperature is increased, the volume of a gas decreases. When the pressure is decreased, the volume is increased. </a:t>
            </a:r>
          </a:p>
          <a:p>
            <a:pPr algn="just"/>
            <a:r>
              <a:rPr lang="en-US" dirty="0" smtClean="0"/>
              <a:t>Volume and Temperature: Charles’s Law: He found out that when the temperature of a gas is increased at constant pressure, its volume increases. When the temperature of a gas is decreased at constant pressure, its volume </a:t>
            </a:r>
            <a:r>
              <a:rPr lang="en-US" smtClean="0"/>
              <a:t>is decreased. </a:t>
            </a:r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s-HN" sz="8000" b="1" dirty="0" smtClean="0"/>
              <a:t>BOYLE’S LAW:</a:t>
            </a:r>
            <a:endParaRPr lang="es-HN" sz="8000" b="1" dirty="0"/>
          </a:p>
        </p:txBody>
      </p:sp>
      <p:pic>
        <p:nvPicPr>
          <p:cNvPr id="1026" name="Picture 2" descr="C:\Users\Hilanne Simon\Pictures\school\FOTOS SCIENCE\DSC_02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894" t="6710" r="16496" b="10531"/>
          <a:stretch>
            <a:fillRect/>
          </a:stretch>
        </p:blipFill>
        <p:spPr bwMode="auto">
          <a:xfrm>
            <a:off x="838200" y="2209800"/>
            <a:ext cx="1676400" cy="2819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Hilanne Simon\Pictures\school\FOTOS SCIENCE\DSC_02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5316200"/>
            <a:ext cx="4648200" cy="15240000"/>
          </a:xfrm>
          <a:prstGeom prst="rect">
            <a:avLst/>
          </a:prstGeom>
          <a:noFill/>
        </p:spPr>
      </p:pic>
      <p:pic>
        <p:nvPicPr>
          <p:cNvPr id="6" name="Picture 2" descr="C:\Users\Hilanne Simon\Pictures\school\FOTOS SCIENCE\DSC_0278.jpg"/>
          <p:cNvPicPr>
            <a:picLocks noChangeAspect="1" noChangeArrowheads="1"/>
          </p:cNvPicPr>
          <p:nvPr/>
        </p:nvPicPr>
        <p:blipFill>
          <a:blip r:embed="rId4" cstate="print"/>
          <a:srcRect l="18182" t="19192" r="9091" b="10101"/>
          <a:stretch>
            <a:fillRect/>
          </a:stretch>
        </p:blipFill>
        <p:spPr bwMode="auto">
          <a:xfrm>
            <a:off x="3581400" y="1981200"/>
            <a:ext cx="1828800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6 Imagen" descr="C:\Users\Hilanne Simon\Pictures\school\FOTOS SCIENCE\DSC_0293.jpg"/>
          <p:cNvPicPr/>
          <p:nvPr/>
        </p:nvPicPr>
        <p:blipFill>
          <a:blip r:embed="rId5" cstate="print"/>
          <a:srcRect l="21875" t="9248" b="9827"/>
          <a:stretch>
            <a:fillRect/>
          </a:stretch>
        </p:blipFill>
        <p:spPr bwMode="auto">
          <a:xfrm>
            <a:off x="5943600" y="2209800"/>
            <a:ext cx="1905000" cy="2667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8 CuadroTexto"/>
          <p:cNvSpPr txBox="1"/>
          <p:nvPr/>
        </p:nvSpPr>
        <p:spPr>
          <a:xfrm>
            <a:off x="1752600" y="5638800"/>
            <a:ext cx="54102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As weights are added, the gas particles occupy a smaller volume. The pressure increases. </a:t>
            </a:r>
            <a:endParaRPr lang="en-US" b="1" dirty="0"/>
          </a:p>
        </p:txBody>
      </p:sp>
      <p:sp>
        <p:nvSpPr>
          <p:cNvPr id="10" name="9 Llamada ovalada"/>
          <p:cNvSpPr/>
          <p:nvPr/>
        </p:nvSpPr>
        <p:spPr>
          <a:xfrm>
            <a:off x="7086600" y="1447800"/>
            <a:ext cx="1905000" cy="1371600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Greatest pressure, least volume. </a:t>
            </a:r>
            <a:endParaRPr lang="en-US" dirty="0"/>
          </a:p>
        </p:txBody>
      </p:sp>
      <p:sp>
        <p:nvSpPr>
          <p:cNvPr id="11" name="10 Llamada ovalada"/>
          <p:cNvSpPr/>
          <p:nvPr/>
        </p:nvSpPr>
        <p:spPr>
          <a:xfrm>
            <a:off x="4572000" y="1219200"/>
            <a:ext cx="2133600" cy="1371600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Increasing pressure, decreasing volume. </a:t>
            </a:r>
            <a:endParaRPr lang="en-US" dirty="0"/>
          </a:p>
        </p:txBody>
      </p:sp>
      <p:sp>
        <p:nvSpPr>
          <p:cNvPr id="12" name="11 Llamada ovalada"/>
          <p:cNvSpPr/>
          <p:nvPr/>
        </p:nvSpPr>
        <p:spPr>
          <a:xfrm>
            <a:off x="1752600" y="1219200"/>
            <a:ext cx="2133600" cy="1371600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Increasing pressure, decreasing volume.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HN" sz="6000" b="1" dirty="0" smtClean="0"/>
              <a:t>PRESSURE AND TEMPERATURE: </a:t>
            </a:r>
            <a:endParaRPr lang="es-HN" sz="6000" b="1" dirty="0"/>
          </a:p>
        </p:txBody>
      </p:sp>
      <p:pic>
        <p:nvPicPr>
          <p:cNvPr id="4" name="3 Marcador de contenido" descr="C:\Users\Hilanne Simon\Pictures\school\FOTOS SCIENCE\DSC_0279.jpg"/>
          <p:cNvPicPr>
            <a:picLocks noGrp="1"/>
          </p:cNvPicPr>
          <p:nvPr>
            <p:ph idx="1"/>
          </p:nvPr>
        </p:nvPicPr>
        <p:blipFill>
          <a:blip r:embed="rId2" cstate="print"/>
          <a:srcRect t="17012" b="17013"/>
          <a:stretch>
            <a:fillRect/>
          </a:stretch>
        </p:blipFill>
        <p:spPr bwMode="auto">
          <a:xfrm>
            <a:off x="685800" y="2286000"/>
            <a:ext cx="2446312" cy="27971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4 Imagen" descr="C:\Users\Hilanne Simon\Pictures\school\FOTOS SCIENCE\DSC_0282.jpg"/>
          <p:cNvPicPr/>
          <p:nvPr/>
        </p:nvPicPr>
        <p:blipFill>
          <a:blip r:embed="rId3" cstate="print"/>
          <a:srcRect l="9680" t="16815" r="6253" b="14851"/>
          <a:stretch>
            <a:fillRect/>
          </a:stretch>
        </p:blipFill>
        <p:spPr bwMode="auto">
          <a:xfrm>
            <a:off x="4953000" y="2362200"/>
            <a:ext cx="2667000" cy="2695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5 Llamada ovalada"/>
          <p:cNvSpPr/>
          <p:nvPr/>
        </p:nvSpPr>
        <p:spPr>
          <a:xfrm>
            <a:off x="2819400" y="1905000"/>
            <a:ext cx="2362200" cy="1447800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 at low temperature. </a:t>
            </a:r>
            <a:endParaRPr lang="en-US" dirty="0"/>
          </a:p>
        </p:txBody>
      </p:sp>
      <p:sp>
        <p:nvSpPr>
          <p:cNvPr id="7" name="6 Llamada ovalada"/>
          <p:cNvSpPr/>
          <p:nvPr/>
        </p:nvSpPr>
        <p:spPr>
          <a:xfrm>
            <a:off x="6781800" y="1752600"/>
            <a:ext cx="2362200" cy="1447800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 at high temperature. </a:t>
            </a:r>
            <a:endParaRPr lang="en-US" dirty="0"/>
          </a:p>
        </p:txBody>
      </p:sp>
      <p:sp>
        <p:nvSpPr>
          <p:cNvPr id="9" name="8 CuadroTexto"/>
          <p:cNvSpPr txBox="1"/>
          <p:nvPr/>
        </p:nvSpPr>
        <p:spPr>
          <a:xfrm>
            <a:off x="2819400" y="5334000"/>
            <a:ext cx="48006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When a gas is heated, the particles move faster and collide more with each other and with the walls of their container. The pressure of the gas increases.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HN" sz="7200" b="1" dirty="0" smtClean="0"/>
              <a:t>CHARLES’S LAW: </a:t>
            </a:r>
            <a:endParaRPr lang="es-HN" sz="7200" b="1" dirty="0"/>
          </a:p>
        </p:txBody>
      </p:sp>
      <p:pic>
        <p:nvPicPr>
          <p:cNvPr id="4" name="3 Marcador de contenido" descr="C:\Users\Hilanne Simon\Pictures\school\FOTOS SCIENCE\DSC_0288.jpg"/>
          <p:cNvPicPr>
            <a:picLocks noGrp="1"/>
          </p:cNvPicPr>
          <p:nvPr>
            <p:ph idx="1"/>
          </p:nvPr>
        </p:nvPicPr>
        <p:blipFill>
          <a:blip r:embed="rId2" cstate="print"/>
          <a:srcRect l="14257" t="9299" r="12084" b="20637"/>
          <a:stretch>
            <a:fillRect/>
          </a:stretch>
        </p:blipFill>
        <p:spPr bwMode="auto">
          <a:xfrm>
            <a:off x="1676400" y="2057400"/>
            <a:ext cx="2286000" cy="2949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4 Imagen" descr="C:\Users\Hilanne Simon\Pictures\school\FOTOS SCIENCE\DSC_0291.jpg"/>
          <p:cNvPicPr/>
          <p:nvPr/>
        </p:nvPicPr>
        <p:blipFill>
          <a:blip r:embed="rId3" cstate="print"/>
          <a:srcRect l="15954" t="8408" r="4447" b="21529"/>
          <a:stretch>
            <a:fillRect/>
          </a:stretch>
        </p:blipFill>
        <p:spPr bwMode="auto">
          <a:xfrm flipH="1">
            <a:off x="5029200" y="2209800"/>
            <a:ext cx="2286000" cy="2809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5 Llamada ovalada"/>
          <p:cNvSpPr/>
          <p:nvPr/>
        </p:nvSpPr>
        <p:spPr>
          <a:xfrm>
            <a:off x="2819400" y="1905000"/>
            <a:ext cx="2362200" cy="1447800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Lower temperature, smaller volume.</a:t>
            </a:r>
            <a:endParaRPr lang="en-US" dirty="0"/>
          </a:p>
        </p:txBody>
      </p:sp>
      <p:sp>
        <p:nvSpPr>
          <p:cNvPr id="7" name="6 Llamada ovalada"/>
          <p:cNvSpPr/>
          <p:nvPr/>
        </p:nvSpPr>
        <p:spPr>
          <a:xfrm>
            <a:off x="6629400" y="1828800"/>
            <a:ext cx="2362200" cy="1447800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Higher temperature, greater volume.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2819400" y="5334000"/>
            <a:ext cx="48006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Changing the temperature of a gas at constant pressure changes its volume in a similar way.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42706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/>
              <a:t>Section 1:</a:t>
            </a:r>
            <a:br>
              <a:rPr lang="en-US" sz="8000" b="1" dirty="0" smtClean="0"/>
            </a:br>
            <a:r>
              <a:rPr lang="en-US" sz="8000" b="1" dirty="0" smtClean="0"/>
              <a:t> States of Matter</a:t>
            </a:r>
            <a:endParaRPr lang="en-US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304800" y="1600200"/>
          <a:ext cx="8381999" cy="403859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458018"/>
                <a:gridCol w="1890446"/>
                <a:gridCol w="1339542"/>
                <a:gridCol w="787758"/>
                <a:gridCol w="1906235"/>
              </a:tblGrid>
              <a:tr h="1285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Pressure and Volume</a:t>
                      </a:r>
                      <a:endParaRPr lang="es-HN" sz="18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Boyle’s Law</a:t>
                      </a:r>
                      <a:endParaRPr lang="es-HN" sz="18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Inverse</a:t>
                      </a:r>
                      <a:endParaRPr lang="es-HN" sz="18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 pitchFamily="66" charset="0"/>
                        </a:rPr>
                        <a:t>T</a:t>
                      </a:r>
                      <a:endParaRPr lang="es-HN" sz="18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     P           V</a:t>
                      </a:r>
                      <a:endParaRPr lang="es-HN" sz="1800" dirty="0"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     </a:t>
                      </a:r>
                      <a:endParaRPr lang="en-US" sz="1800" dirty="0" smtClean="0"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 pitchFamily="66" charset="0"/>
                        </a:rPr>
                        <a:t>     P           </a:t>
                      </a:r>
                      <a:r>
                        <a:rPr lang="en-US" sz="1800" dirty="0">
                          <a:latin typeface="Comic Sans MS" pitchFamily="66" charset="0"/>
                        </a:rPr>
                        <a:t>V</a:t>
                      </a:r>
                      <a:endParaRPr lang="es-HN" sz="18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66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Pressure and temperature</a:t>
                      </a:r>
                      <a:endParaRPr lang="es-HN" sz="18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 pitchFamily="66" charset="0"/>
                        </a:rPr>
                        <a:t>_______________</a:t>
                      </a:r>
                      <a:endParaRPr lang="es-HN" sz="18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 pitchFamily="66" charset="0"/>
                        </a:rPr>
                        <a:t>Direct</a:t>
                      </a:r>
                      <a:endParaRPr lang="es-HN" sz="18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V</a:t>
                      </a:r>
                      <a:endParaRPr lang="es-HN" sz="18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     P           T</a:t>
                      </a:r>
                      <a:endParaRPr lang="es-HN" sz="1800" dirty="0"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     </a:t>
                      </a:r>
                      <a:endParaRPr lang="en-US" sz="1800" dirty="0" smtClean="0"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latin typeface="Comic Sans MS" pitchFamily="66" charset="0"/>
                        </a:rPr>
                        <a:t>     </a:t>
                      </a:r>
                      <a:r>
                        <a:rPr lang="en-US" sz="1800" dirty="0" smtClean="0">
                          <a:latin typeface="Comic Sans MS" pitchFamily="66" charset="0"/>
                        </a:rPr>
                        <a:t>P           </a:t>
                      </a:r>
                      <a:r>
                        <a:rPr lang="en-US" sz="1800" dirty="0">
                          <a:latin typeface="Comic Sans MS" pitchFamily="66" charset="0"/>
                        </a:rPr>
                        <a:t>T</a:t>
                      </a:r>
                      <a:endParaRPr lang="es-HN" sz="18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5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 pitchFamily="66" charset="0"/>
                        </a:rPr>
                        <a:t>Volume and temperature</a:t>
                      </a:r>
                      <a:endParaRPr lang="es-HN" sz="18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 pitchFamily="66" charset="0"/>
                        </a:rPr>
                        <a:t>Charles’s Law</a:t>
                      </a:r>
                      <a:endParaRPr lang="es-HN" sz="18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 pitchFamily="66" charset="0"/>
                        </a:rPr>
                        <a:t>Direct</a:t>
                      </a:r>
                      <a:endParaRPr lang="es-HN" sz="18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 pitchFamily="66" charset="0"/>
                        </a:rPr>
                        <a:t>P</a:t>
                      </a:r>
                      <a:endParaRPr lang="es-HN" sz="18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     </a:t>
                      </a:r>
                      <a:r>
                        <a:rPr lang="en-US" sz="1800" dirty="0" smtClean="0">
                          <a:latin typeface="Comic Sans MS" pitchFamily="66" charset="0"/>
                        </a:rPr>
                        <a:t>V           </a:t>
                      </a:r>
                      <a:r>
                        <a:rPr lang="en-US" sz="1800" dirty="0">
                          <a:latin typeface="Comic Sans MS" pitchFamily="66" charset="0"/>
                        </a:rPr>
                        <a:t>T</a:t>
                      </a:r>
                      <a:endParaRPr lang="es-HN" sz="1800" dirty="0"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</a:rPr>
                        <a:t>     </a:t>
                      </a:r>
                      <a:endParaRPr lang="en-US" sz="1800" dirty="0" smtClean="0"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latin typeface="Comic Sans MS" pitchFamily="66" charset="0"/>
                        </a:rPr>
                        <a:t>     </a:t>
                      </a:r>
                      <a:r>
                        <a:rPr lang="en-US" sz="1800" dirty="0" smtClean="0">
                          <a:latin typeface="Comic Sans MS" pitchFamily="66" charset="0"/>
                        </a:rPr>
                        <a:t>V           </a:t>
                      </a:r>
                      <a:r>
                        <a:rPr lang="en-US" sz="1800" dirty="0">
                          <a:latin typeface="Comic Sans MS" pitchFamily="66" charset="0"/>
                        </a:rPr>
                        <a:t>T</a:t>
                      </a:r>
                      <a:endParaRPr lang="es-HN" sz="18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34829" name="Group 13"/>
          <p:cNvGrpSpPr>
            <a:grpSpLocks/>
          </p:cNvGrpSpPr>
          <p:nvPr/>
        </p:nvGrpSpPr>
        <p:grpSpPr bwMode="auto">
          <a:xfrm>
            <a:off x="6934200" y="1676400"/>
            <a:ext cx="838200" cy="3505200"/>
            <a:chOff x="8879" y="6785"/>
            <a:chExt cx="848" cy="2476"/>
          </a:xfrm>
        </p:grpSpPr>
        <p:sp>
          <p:nvSpPr>
            <p:cNvPr id="34841" name="AutoShape 25"/>
            <p:cNvSpPr>
              <a:spLocks noChangeArrowheads="1"/>
            </p:cNvSpPr>
            <p:nvPr/>
          </p:nvSpPr>
          <p:spPr bwMode="auto">
            <a:xfrm rot="10800000">
              <a:off x="8883" y="7096"/>
              <a:ext cx="139" cy="252"/>
            </a:xfrm>
            <a:prstGeom prst="upArrow">
              <a:avLst>
                <a:gd name="adj1" fmla="val 50000"/>
                <a:gd name="adj2" fmla="val 45324"/>
              </a:avLst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40" name="AutoShape 24"/>
            <p:cNvSpPr>
              <a:spLocks noChangeArrowheads="1"/>
            </p:cNvSpPr>
            <p:nvPr/>
          </p:nvSpPr>
          <p:spPr bwMode="auto">
            <a:xfrm>
              <a:off x="8879" y="6785"/>
              <a:ext cx="158" cy="240"/>
            </a:xfrm>
            <a:prstGeom prst="upArrow">
              <a:avLst>
                <a:gd name="adj1" fmla="val 50000"/>
                <a:gd name="adj2" fmla="val 37975"/>
              </a:avLst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9" name="AutoShape 23"/>
            <p:cNvSpPr>
              <a:spLocks noChangeArrowheads="1"/>
            </p:cNvSpPr>
            <p:nvPr/>
          </p:nvSpPr>
          <p:spPr bwMode="auto">
            <a:xfrm>
              <a:off x="9529" y="7088"/>
              <a:ext cx="158" cy="240"/>
            </a:xfrm>
            <a:prstGeom prst="upArrow">
              <a:avLst>
                <a:gd name="adj1" fmla="val 50000"/>
                <a:gd name="adj2" fmla="val 37975"/>
              </a:avLst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8" name="AutoShape 22"/>
            <p:cNvSpPr>
              <a:spLocks noChangeArrowheads="1"/>
            </p:cNvSpPr>
            <p:nvPr/>
          </p:nvSpPr>
          <p:spPr bwMode="auto">
            <a:xfrm>
              <a:off x="8899" y="7703"/>
              <a:ext cx="158" cy="240"/>
            </a:xfrm>
            <a:prstGeom prst="upArrow">
              <a:avLst>
                <a:gd name="adj1" fmla="val 50000"/>
                <a:gd name="adj2" fmla="val 37975"/>
              </a:avLst>
            </a:prstGeom>
            <a:solidFill>
              <a:srgbClr val="548D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7" name="AutoShape 21"/>
            <p:cNvSpPr>
              <a:spLocks noChangeArrowheads="1"/>
            </p:cNvSpPr>
            <p:nvPr/>
          </p:nvSpPr>
          <p:spPr bwMode="auto">
            <a:xfrm>
              <a:off x="9531" y="7703"/>
              <a:ext cx="158" cy="240"/>
            </a:xfrm>
            <a:prstGeom prst="upArrow">
              <a:avLst>
                <a:gd name="adj1" fmla="val 50000"/>
                <a:gd name="adj2" fmla="val 37975"/>
              </a:avLst>
            </a:prstGeom>
            <a:solidFill>
              <a:srgbClr val="548D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6" name="AutoShape 20"/>
            <p:cNvSpPr>
              <a:spLocks noChangeArrowheads="1"/>
            </p:cNvSpPr>
            <p:nvPr/>
          </p:nvSpPr>
          <p:spPr bwMode="auto">
            <a:xfrm rot="10800000">
              <a:off x="9549" y="6785"/>
              <a:ext cx="139" cy="252"/>
            </a:xfrm>
            <a:prstGeom prst="upArrow">
              <a:avLst>
                <a:gd name="adj1" fmla="val 50000"/>
                <a:gd name="adj2" fmla="val 45324"/>
              </a:avLst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5" name="AutoShape 19"/>
            <p:cNvSpPr>
              <a:spLocks noChangeArrowheads="1"/>
            </p:cNvSpPr>
            <p:nvPr/>
          </p:nvSpPr>
          <p:spPr bwMode="auto">
            <a:xfrm rot="10800000">
              <a:off x="8904" y="7983"/>
              <a:ext cx="139" cy="252"/>
            </a:xfrm>
            <a:prstGeom prst="upArrow">
              <a:avLst>
                <a:gd name="adj1" fmla="val 50000"/>
                <a:gd name="adj2" fmla="val 45324"/>
              </a:avLst>
            </a:prstGeom>
            <a:solidFill>
              <a:srgbClr val="548D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4" name="AutoShape 18"/>
            <p:cNvSpPr>
              <a:spLocks noChangeArrowheads="1"/>
            </p:cNvSpPr>
            <p:nvPr/>
          </p:nvSpPr>
          <p:spPr bwMode="auto">
            <a:xfrm rot="10800000">
              <a:off x="8884" y="9009"/>
              <a:ext cx="139" cy="252"/>
            </a:xfrm>
            <a:prstGeom prst="upArrow">
              <a:avLst>
                <a:gd name="adj1" fmla="val 50000"/>
                <a:gd name="adj2" fmla="val 45324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3" name="AutoShape 17"/>
            <p:cNvSpPr>
              <a:spLocks noChangeArrowheads="1"/>
            </p:cNvSpPr>
            <p:nvPr/>
          </p:nvSpPr>
          <p:spPr bwMode="auto">
            <a:xfrm rot="10800000">
              <a:off x="9550" y="7983"/>
              <a:ext cx="139" cy="252"/>
            </a:xfrm>
            <a:prstGeom prst="upArrow">
              <a:avLst>
                <a:gd name="adj1" fmla="val 50000"/>
                <a:gd name="adj2" fmla="val 45324"/>
              </a:avLst>
            </a:prstGeom>
            <a:solidFill>
              <a:srgbClr val="548D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2" name="AutoShape 16"/>
            <p:cNvSpPr>
              <a:spLocks noChangeArrowheads="1"/>
            </p:cNvSpPr>
            <p:nvPr/>
          </p:nvSpPr>
          <p:spPr bwMode="auto">
            <a:xfrm rot="10800000">
              <a:off x="9574" y="9009"/>
              <a:ext cx="139" cy="252"/>
            </a:xfrm>
            <a:prstGeom prst="upArrow">
              <a:avLst>
                <a:gd name="adj1" fmla="val 50000"/>
                <a:gd name="adj2" fmla="val 45324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1" name="AutoShape 15"/>
            <p:cNvSpPr>
              <a:spLocks noChangeArrowheads="1"/>
            </p:cNvSpPr>
            <p:nvPr/>
          </p:nvSpPr>
          <p:spPr bwMode="auto">
            <a:xfrm>
              <a:off x="8880" y="8729"/>
              <a:ext cx="158" cy="240"/>
            </a:xfrm>
            <a:prstGeom prst="upArrow">
              <a:avLst>
                <a:gd name="adj1" fmla="val 50000"/>
                <a:gd name="adj2" fmla="val 37975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34830" name="AutoShape 14"/>
            <p:cNvSpPr>
              <a:spLocks noChangeArrowheads="1"/>
            </p:cNvSpPr>
            <p:nvPr/>
          </p:nvSpPr>
          <p:spPr bwMode="auto">
            <a:xfrm>
              <a:off x="9569" y="8729"/>
              <a:ext cx="158" cy="240"/>
            </a:xfrm>
            <a:prstGeom prst="upArrow">
              <a:avLst>
                <a:gd name="adj1" fmla="val 50000"/>
                <a:gd name="adj2" fmla="val 37975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4152106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/>
              <a:t>Section 4: Graphing Gas Behavior</a:t>
            </a:r>
            <a:endParaRPr lang="en-US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 smtClean="0"/>
              <a:t>Key Terms</a:t>
            </a:r>
            <a:endParaRPr lang="en-US" sz="7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Graph: Diagram that tells how two variables, or factors that change, are related.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Origin: (0,0)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Graphs that are directly proportional: Two variables that pass through the origin in a straight line. 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Graphs that vary inversely: </a:t>
            </a:r>
          </a:p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Two variables form a curve.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Temperature and Volume: </a:t>
            </a:r>
            <a:endParaRPr lang="en-U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Collecting Data: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Scientists often work with gas temperatures in units called kelvins. To convert from Celsius degrees to kelvins (K), add 273. The kelvin temperatures will be used to graph the data. 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graph of Charles’s law shows that the volume of a gas is directly proportional to its kelvin temperature under constant pressure. 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graph for Boyle’s law shows that the pressure of a gas varies inversely with its volume at constant temperature.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/>
        </p:nvPicPr>
        <p:blipFill>
          <a:blip r:embed="rId2"/>
          <a:srcRect l="6731" t="4191" r="6731" b="71232"/>
          <a:stretch>
            <a:fillRect/>
          </a:stretch>
        </p:blipFill>
        <p:spPr bwMode="auto">
          <a:xfrm>
            <a:off x="838200" y="685800"/>
            <a:ext cx="7391400" cy="37338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1 Esquina doblada"/>
          <p:cNvSpPr/>
          <p:nvPr/>
        </p:nvSpPr>
        <p:spPr>
          <a:xfrm>
            <a:off x="1219200" y="4953000"/>
            <a:ext cx="7315200" cy="16764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Graphing Charles’s Law: </a:t>
            </a: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graph of the data from the image shows the relationship known as Charles’s law. The dotted line predicts how the graph would look if the gas could be cooled further.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squina doblada"/>
          <p:cNvSpPr/>
          <p:nvPr/>
        </p:nvSpPr>
        <p:spPr>
          <a:xfrm>
            <a:off x="1981200" y="4648200"/>
            <a:ext cx="6172200" cy="19050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Graphing Boyle’s Law: </a:t>
            </a: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graph of the data from the image shows the relationship between pressure and volume known as Boyle’s law.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2 Imagen"/>
          <p:cNvPicPr/>
          <p:nvPr/>
        </p:nvPicPr>
        <p:blipFill>
          <a:blip r:embed="rId2"/>
          <a:srcRect l="6731" t="28566" r="6731" b="50990"/>
          <a:stretch>
            <a:fillRect/>
          </a:stretch>
        </p:blipFill>
        <p:spPr bwMode="auto">
          <a:xfrm>
            <a:off x="990600" y="914400"/>
            <a:ext cx="7517130" cy="3048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HN" sz="5400" b="1" dirty="0" smtClean="0"/>
              <a:t>GRAPHING GAS BEHAVIOR:</a:t>
            </a:r>
            <a:endParaRPr lang="es-HN" sz="5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The “y” axis is the responding variable and the “x” variable is the manipulated variable.</a:t>
            </a:r>
          </a:p>
          <a:p>
            <a:pPr algn="just"/>
            <a:r>
              <a:rPr lang="en-US" dirty="0" smtClean="0"/>
              <a:t> Boyle’s law is indirect (negative) and Charles’s law is direct (positive). </a:t>
            </a:r>
          </a:p>
          <a:p>
            <a:pPr algn="just"/>
            <a:r>
              <a:rPr lang="en-US" dirty="0" smtClean="0"/>
              <a:t>The manipulated variable in Boyle’s law is volume and the responding variable is pressure. </a:t>
            </a:r>
          </a:p>
          <a:p>
            <a:pPr algn="just"/>
            <a:r>
              <a:rPr lang="en-US" dirty="0" smtClean="0"/>
              <a:t>Meanwhile in Charles’s law, temperature is the manipulated variable and volume is the responding variable.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6652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b="1" dirty="0" smtClean="0"/>
              <a:t/>
            </a:r>
            <a:br>
              <a:rPr lang="en-US" sz="7200" b="1" dirty="0" smtClean="0"/>
            </a:br>
            <a:r>
              <a:rPr lang="en-US" sz="6000" b="1" dirty="0" smtClean="0"/>
              <a:t>Key Terms &amp; Examples:</a:t>
            </a:r>
            <a:r>
              <a:rPr lang="es-HN" dirty="0" smtClean="0"/>
              <a:t/>
            </a:r>
            <a:br>
              <a:rPr lang="es-HN" dirty="0" smtClean="0"/>
            </a:b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lvl="0"/>
            <a:endParaRPr lang="en-US" sz="3400" b="1" dirty="0" smtClean="0"/>
          </a:p>
          <a:p>
            <a:pPr lvl="0"/>
            <a:r>
              <a:rPr lang="en-US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Solids: Have a definite shape and a definite volume.</a:t>
            </a:r>
            <a:endParaRPr lang="es-HN" sz="3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Ex) A desk, watch, computer.</a:t>
            </a:r>
            <a:endParaRPr lang="es-HN" sz="3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Crystalline solids: Solids that are made up of crystals.</a:t>
            </a:r>
            <a:endParaRPr lang="es-HN" sz="3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Ex) Quartz is a crystalline solid. Its particles are arranged in a regular pattern. </a:t>
            </a:r>
            <a:endParaRPr lang="es-HN" sz="3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Amorphous solids: The particles are not arranged in a regular pattern.</a:t>
            </a:r>
            <a:endParaRPr lang="es-HN" sz="3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	Ex) Plastics, rubber, and glass. Butter is an amorphous solid. Its particles are not arranged in a regular pattern. </a:t>
            </a:r>
            <a:endParaRPr lang="es-HN" sz="3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Liquids: Have a definite volume but no shape of its own. </a:t>
            </a:r>
            <a:endParaRPr lang="es-HN" sz="3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>
              <a:buNone/>
            </a:pPr>
            <a:r>
              <a:rPr lang="en-US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Ex) Water lemonade</a:t>
            </a:r>
            <a:endParaRPr lang="es-HN" sz="3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 lvl="0"/>
            <a:endParaRPr lang="en-US" sz="3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Fluid: Liquid, meaning “a substance that flows.”</a:t>
            </a:r>
            <a:endParaRPr lang="es-HN" sz="3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Surface tension: The result of an inward pull among the molecules of a liquid that brings the molecules on the surface close together.</a:t>
            </a:r>
            <a:endParaRPr lang="es-HN" sz="3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Ex) Water beads up on a leaf due to attractions between the water molecules. Surface tension in water is strong enough to support the weight of an insect. </a:t>
            </a:r>
            <a:endParaRPr lang="es-HN" sz="3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Viscosity: another property of liquids, a liquids “resistance to flowing”. </a:t>
            </a:r>
            <a:endParaRPr lang="es-HN" sz="3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Ex) High viscosity: honey. Low viscosity: water and vinegar. </a:t>
            </a:r>
            <a:endParaRPr lang="es-HN" sz="3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Gases: Have no definite shape or volume.</a:t>
            </a:r>
            <a:endParaRPr lang="es-HN" sz="3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Ex) Air. </a:t>
            </a:r>
            <a:endParaRPr lang="es-HN" sz="3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s-HN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/>
              <a:t>Key Terms &amp; Examples:</a:t>
            </a:r>
            <a:r>
              <a:rPr lang="es-HN" dirty="0" smtClean="0"/>
              <a:t/>
            </a:r>
            <a:br>
              <a:rPr lang="es-HN" dirty="0" smtClean="0"/>
            </a:b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33400" y="1066800"/>
          <a:ext cx="8229600" cy="477774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645748"/>
                <a:gridCol w="1645748"/>
                <a:gridCol w="1645748"/>
                <a:gridCol w="1645748"/>
                <a:gridCol w="1646608"/>
              </a:tblGrid>
              <a:tr h="637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Types of Matter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Shape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Volume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Particle Average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Particle movement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11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Solids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Definite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Definite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latin typeface="Comic Sans MS" pitchFamily="66" charset="0"/>
                        </a:rPr>
                        <a:t>Fixed in one position </a:t>
                      </a:r>
                      <a:endParaRPr lang="es-HN" sz="1600" dirty="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latin typeface="Comic Sans MS" pitchFamily="66" charset="0"/>
                        </a:rPr>
                        <a:t>Packed together closely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omic Sans MS" pitchFamily="66" charset="0"/>
                        </a:rPr>
                        <a:t>Particles </a:t>
                      </a:r>
                      <a:r>
                        <a:rPr lang="en-US" sz="1600" dirty="0">
                          <a:latin typeface="Comic Sans MS" pitchFamily="66" charset="0"/>
                        </a:rPr>
                        <a:t>vibrate in place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Liquids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omic Sans MS" pitchFamily="66" charset="0"/>
                        </a:rPr>
                        <a:t>Undefinite</a:t>
                      </a:r>
                      <a:endParaRPr lang="es-HN" sz="16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Definite</a:t>
                      </a:r>
                      <a:endParaRPr lang="es-HN" sz="16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Move freely but slowly</a:t>
                      </a:r>
                      <a:endParaRPr lang="es-HN" sz="16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Particles move freely and slowly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74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omic Sans MS" pitchFamily="66" charset="0"/>
                        </a:rPr>
                        <a:t>Gases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Undefinite</a:t>
                      </a:r>
                      <a:endParaRPr lang="es-HN" sz="16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Undefinite</a:t>
                      </a:r>
                      <a:endParaRPr lang="es-HN" sz="16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>
                          <a:latin typeface="Comic Sans MS" pitchFamily="66" charset="0"/>
                        </a:rPr>
                        <a:t>Not packed</a:t>
                      </a:r>
                      <a:endParaRPr lang="es-HN" sz="160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>
                          <a:latin typeface="Comic Sans MS" pitchFamily="66" charset="0"/>
                        </a:rPr>
                        <a:t>Move fast and freely</a:t>
                      </a:r>
                      <a:endParaRPr lang="es-HN" sz="160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Particles move fast and freely</a:t>
                      </a:r>
                      <a:endParaRPr lang="es-HN" sz="16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686800" cy="38862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/>
              <a:t>Section 2: </a:t>
            </a:r>
            <a:br>
              <a:rPr lang="en-US" sz="8000" b="1" dirty="0" smtClean="0"/>
            </a:br>
            <a:r>
              <a:rPr lang="en-US" sz="8000" b="1" dirty="0" smtClean="0"/>
              <a:t>Changes of state</a:t>
            </a:r>
            <a:endParaRPr lang="en-US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lvl="0"/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Melting: The change in state from a solid to a liquid.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Melting point: The specific point were melting occurs.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Freezing: The change of state from liquid to a solid.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Vaporization: The change of state from liquid to gas.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Evaporation: The surface of the liquid were vaporization takes place.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Boiling: Occurs when a liquid changes to a gas below its surface as well as at the surface.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Boiling point: The temperature at which a liquid boils.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Condensation: The opposite of vaporization.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Sublimation: Occurs when the surface particles of a solid gain enough energy to form a gas. </a:t>
            </a:r>
            <a:endParaRPr lang="es-HN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s-HN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en-US" sz="6000" b="1" dirty="0" smtClean="0"/>
              <a:t>Key Terms &amp; Examples:</a:t>
            </a:r>
            <a:r>
              <a:rPr lang="es-HN" dirty="0" smtClean="0"/>
              <a:t/>
            </a:r>
            <a:br>
              <a:rPr lang="es-HN" dirty="0" smtClean="0"/>
            </a:b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49 Tabla"/>
          <p:cNvGraphicFramePr>
            <a:graphicFrameLocks noGrp="1"/>
          </p:cNvGraphicFramePr>
          <p:nvPr/>
        </p:nvGraphicFramePr>
        <p:xfrm>
          <a:off x="1447800" y="4724400"/>
          <a:ext cx="6705600" cy="139788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234702"/>
                <a:gridCol w="2235449"/>
                <a:gridCol w="2235449"/>
              </a:tblGrid>
              <a:tr h="67779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dirty="0" smtClean="0"/>
                        <a:t>Crystalline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dirty="0" smtClean="0"/>
                        <a:t>Amorphous</a:t>
                      </a:r>
                      <a:endParaRPr lang="en-U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smtClean="0"/>
                        <a:t>Surface tensión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smtClean="0"/>
                        <a:t>Viscosity</a:t>
                      </a:r>
                      <a:endParaRPr lang="en-U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dirty="0" smtClean="0"/>
                        <a:t>Evaporation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dirty="0" smtClean="0"/>
                        <a:t>Boiling</a:t>
                      </a:r>
                      <a:endParaRPr lang="en-U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7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noProof="0" smtClean="0"/>
                        <a:t>Particles: fixed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noProof="0" smtClean="0"/>
                        <a:t>Packed: closely together</a:t>
                      </a:r>
                      <a:endParaRPr lang="en-U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smtClean="0"/>
                        <a:t>Move freely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smtClean="0"/>
                        <a:t>close together</a:t>
                      </a:r>
                      <a:endParaRPr lang="en-U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dirty="0" smtClean="0"/>
                        <a:t>Move freely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noProof="0" dirty="0" smtClean="0"/>
                        <a:t>Far apart</a:t>
                      </a:r>
                      <a:endParaRPr lang="en-U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HN"/>
          </a:p>
        </p:txBody>
      </p:sp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990600" y="1219200"/>
            <a:ext cx="6191250" cy="2971800"/>
            <a:chOff x="1650" y="1785"/>
            <a:chExt cx="8310" cy="3270"/>
          </a:xfrm>
        </p:grpSpPr>
        <p:sp>
          <p:nvSpPr>
            <p:cNvPr id="1057" name="AutoShape 33"/>
            <p:cNvSpPr>
              <a:spLocks noChangeShapeType="1"/>
            </p:cNvSpPr>
            <p:nvPr/>
          </p:nvSpPr>
          <p:spPr bwMode="auto">
            <a:xfrm>
              <a:off x="1650" y="1785"/>
              <a:ext cx="3165" cy="1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1056" name="AutoShape 32"/>
            <p:cNvSpPr>
              <a:spLocks noChangeShapeType="1"/>
            </p:cNvSpPr>
            <p:nvPr/>
          </p:nvSpPr>
          <p:spPr bwMode="auto">
            <a:xfrm>
              <a:off x="6225" y="1785"/>
              <a:ext cx="2160" cy="1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1055" name="Text Box 31"/>
            <p:cNvSpPr txBox="1">
              <a:spLocks noChangeArrowheads="1"/>
            </p:cNvSpPr>
            <p:nvPr/>
          </p:nvSpPr>
          <p:spPr bwMode="auto">
            <a:xfrm>
              <a:off x="1650" y="2085"/>
              <a:ext cx="1680" cy="87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Solid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Text Box 30"/>
            <p:cNvSpPr txBox="1">
              <a:spLocks noChangeArrowheads="1"/>
            </p:cNvSpPr>
            <p:nvPr/>
          </p:nvSpPr>
          <p:spPr bwMode="auto">
            <a:xfrm>
              <a:off x="4718" y="2120"/>
              <a:ext cx="1590" cy="87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Liquid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Text Box 29"/>
            <p:cNvSpPr txBox="1">
              <a:spLocks noChangeArrowheads="1"/>
            </p:cNvSpPr>
            <p:nvPr/>
          </p:nvSpPr>
          <p:spPr bwMode="auto">
            <a:xfrm>
              <a:off x="8250" y="2085"/>
              <a:ext cx="1710" cy="87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HN" sz="3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Gas</a:t>
              </a:r>
              <a:endParaRPr kumimoji="0" lang="es-HN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2" name="Text Box 28"/>
            <p:cNvSpPr txBox="1">
              <a:spLocks noChangeArrowheads="1"/>
            </p:cNvSpPr>
            <p:nvPr/>
          </p:nvSpPr>
          <p:spPr bwMode="auto">
            <a:xfrm>
              <a:off x="3495" y="2085"/>
              <a:ext cx="1020" cy="87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Melting Point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Text Box 27"/>
            <p:cNvSpPr txBox="1">
              <a:spLocks noChangeArrowheads="1"/>
            </p:cNvSpPr>
            <p:nvPr/>
          </p:nvSpPr>
          <p:spPr bwMode="auto">
            <a:xfrm>
              <a:off x="6570" y="2145"/>
              <a:ext cx="1335" cy="87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Boiling Point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" name="AutoShape 26"/>
            <p:cNvSpPr>
              <a:spLocks noChangeShapeType="1"/>
            </p:cNvSpPr>
            <p:nvPr/>
          </p:nvSpPr>
          <p:spPr bwMode="auto">
            <a:xfrm>
              <a:off x="5880" y="3359"/>
              <a:ext cx="3525" cy="1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1049" name="AutoShape 25"/>
            <p:cNvSpPr>
              <a:spLocks noChangeShapeType="1"/>
            </p:cNvSpPr>
            <p:nvPr/>
          </p:nvSpPr>
          <p:spPr bwMode="auto">
            <a:xfrm flipH="1">
              <a:off x="1830" y="3360"/>
              <a:ext cx="3495" cy="0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1048" name="Text Box 24">
              <a:hlinkClick r:id="rId2" action="ppaction://hlinkpres?slideindex=10&amp;slidetitle=Diapositiva 10"/>
            </p:cNvPr>
            <p:cNvSpPr txBox="1">
              <a:spLocks noChangeArrowheads="1"/>
            </p:cNvSpPr>
            <p:nvPr/>
          </p:nvSpPr>
          <p:spPr bwMode="auto">
            <a:xfrm>
              <a:off x="2760" y="3375"/>
              <a:ext cx="1755" cy="42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Freezing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Text Box 23"/>
            <p:cNvSpPr txBox="1">
              <a:spLocks noChangeArrowheads="1"/>
            </p:cNvSpPr>
            <p:nvPr/>
          </p:nvSpPr>
          <p:spPr bwMode="auto">
            <a:xfrm>
              <a:off x="6525" y="3375"/>
              <a:ext cx="2085" cy="42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Boiling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" name="AutoShape 22"/>
            <p:cNvSpPr>
              <a:spLocks noChangeShapeType="1"/>
            </p:cNvSpPr>
            <p:nvPr/>
          </p:nvSpPr>
          <p:spPr bwMode="auto">
            <a:xfrm>
              <a:off x="1905" y="4080"/>
              <a:ext cx="7590" cy="0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1045" name="Text Box 21"/>
            <p:cNvSpPr txBox="1">
              <a:spLocks noChangeArrowheads="1"/>
            </p:cNvSpPr>
            <p:nvPr/>
          </p:nvSpPr>
          <p:spPr bwMode="auto">
            <a:xfrm>
              <a:off x="4821" y="3965"/>
              <a:ext cx="2055" cy="42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  <a:hlinkClick r:id="rId3" action="ppaction://hlinkpres?slideindex=13&amp;slidetitle=Diapositiva 13"/>
                </a:rPr>
                <a:t>Sublimation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AutoShape 20"/>
            <p:cNvSpPr>
              <a:spLocks noChangeShapeType="1"/>
            </p:cNvSpPr>
            <p:nvPr/>
          </p:nvSpPr>
          <p:spPr bwMode="auto">
            <a:xfrm flipH="1">
              <a:off x="1905" y="4665"/>
              <a:ext cx="7590" cy="0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1043" name="Text Box 19"/>
            <p:cNvSpPr txBox="1">
              <a:spLocks noChangeArrowheads="1"/>
            </p:cNvSpPr>
            <p:nvPr/>
          </p:nvSpPr>
          <p:spPr bwMode="auto">
            <a:xfrm>
              <a:off x="4695" y="4665"/>
              <a:ext cx="1800" cy="39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Decomposition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HN"/>
          </a:p>
        </p:txBody>
      </p:sp>
      <p:sp>
        <p:nvSpPr>
          <p:cNvPr id="87" name="86 Rectángulo">
            <a:hlinkClick r:id="rId4" action="ppaction://hlinkpres?slideindex=9&amp;slidetitle=Diapositiva 9"/>
          </p:cNvPr>
          <p:cNvSpPr/>
          <p:nvPr/>
        </p:nvSpPr>
        <p:spPr>
          <a:xfrm>
            <a:off x="2057400" y="685800"/>
            <a:ext cx="107914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Melting </a:t>
            </a:r>
            <a:endParaRPr lang="en-US" dirty="0"/>
          </a:p>
        </p:txBody>
      </p:sp>
      <p:sp>
        <p:nvSpPr>
          <p:cNvPr id="88" name="87 Rectángulo"/>
          <p:cNvSpPr/>
          <p:nvPr/>
        </p:nvSpPr>
        <p:spPr>
          <a:xfrm>
            <a:off x="4876800" y="685800"/>
            <a:ext cx="159851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Vaporization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t="6667"/>
          <a:stretch>
            <a:fillRect/>
          </a:stretch>
        </p:blipFill>
        <p:spPr bwMode="auto">
          <a:xfrm rot="10800000">
            <a:off x="609599" y="333339"/>
            <a:ext cx="4724400" cy="60674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2 CuadroTexto"/>
          <p:cNvSpPr txBox="1"/>
          <p:nvPr/>
        </p:nvSpPr>
        <p:spPr>
          <a:xfrm>
            <a:off x="5791200" y="2286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4800" b="1" dirty="0" smtClean="0"/>
              <a:t>MELTING</a:t>
            </a:r>
            <a:endParaRPr lang="es-HN" sz="4800" b="1" dirty="0"/>
          </a:p>
        </p:txBody>
      </p:sp>
      <p:sp>
        <p:nvSpPr>
          <p:cNvPr id="4" name="3 Marco"/>
          <p:cNvSpPr/>
          <p:nvPr/>
        </p:nvSpPr>
        <p:spPr>
          <a:xfrm>
            <a:off x="5638800" y="1143000"/>
            <a:ext cx="3505200" cy="5562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>
              <a:solidFill>
                <a:schemeClr val="tx1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172200" y="1905000"/>
            <a:ext cx="24384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Changes between solid and liquid: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HN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At its melting point, the particles of a solid substance are vibrating so fast that they break free from their fixed position.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Flecha izquierda">
            <a:hlinkClick r:id="rId3" action="ppaction://hlinkpres?slideindex=8&amp;slidetitle=Diapositiva 8"/>
          </p:cNvPr>
          <p:cNvSpPr/>
          <p:nvPr/>
        </p:nvSpPr>
        <p:spPr>
          <a:xfrm>
            <a:off x="8153400" y="6248400"/>
            <a:ext cx="838200" cy="609600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278</TotalTime>
  <Words>973</Words>
  <Application>Microsoft Office PowerPoint</Application>
  <PresentationFormat>Presentación en pantalla (4:3)</PresentationFormat>
  <Paragraphs>181</Paragraphs>
  <Slides>27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Brío</vt:lpstr>
      <vt:lpstr>Chapter 3 Solids, Liquids, and Gases</vt:lpstr>
      <vt:lpstr>Section 1:  States of Matter</vt:lpstr>
      <vt:lpstr> Key Terms &amp; Examples: </vt:lpstr>
      <vt:lpstr>Key Terms &amp; Examples: </vt:lpstr>
      <vt:lpstr>Diapositiva 5</vt:lpstr>
      <vt:lpstr>Section 2:  Changes of state</vt:lpstr>
      <vt:lpstr> Key Terms &amp; Examples: </vt:lpstr>
      <vt:lpstr>Diapositiva 8</vt:lpstr>
      <vt:lpstr>Diapositiva 9</vt:lpstr>
      <vt:lpstr>Diapositiva 10</vt:lpstr>
      <vt:lpstr>Diapositiva 11</vt:lpstr>
      <vt:lpstr>Diapositiva 12</vt:lpstr>
      <vt:lpstr>Diapositiva 13</vt:lpstr>
      <vt:lpstr>Section 3:  Gas behavior</vt:lpstr>
      <vt:lpstr>Measuring Gases</vt:lpstr>
      <vt:lpstr>Boyle’s and Charles’s Laws:</vt:lpstr>
      <vt:lpstr>BOYLE’S LAW:</vt:lpstr>
      <vt:lpstr>PRESSURE AND TEMPERATURE: </vt:lpstr>
      <vt:lpstr>CHARLES’S LAW: </vt:lpstr>
      <vt:lpstr>Diapositiva 20</vt:lpstr>
      <vt:lpstr>Section 4: Graphing Gas Behavior</vt:lpstr>
      <vt:lpstr>Key Terms</vt:lpstr>
      <vt:lpstr>Temperature and Volume: </vt:lpstr>
      <vt:lpstr>Diapositiva 24</vt:lpstr>
      <vt:lpstr>Diapositiva 25</vt:lpstr>
      <vt:lpstr>GRAPHING GAS BEHAVIOR:</vt:lpstr>
      <vt:lpstr>WORK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Solids, Liquids, and Gases</dc:title>
  <dc:creator>papa</dc:creator>
  <cp:lastModifiedBy>Hilanne Simon</cp:lastModifiedBy>
  <cp:revision>116</cp:revision>
  <dcterms:created xsi:type="dcterms:W3CDTF">2009-10-27T04:11:00Z</dcterms:created>
  <dcterms:modified xsi:type="dcterms:W3CDTF">2009-10-29T17:40:19Z</dcterms:modified>
</cp:coreProperties>
</file>